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1"/>
  </p:normalViewPr>
  <p:slideViewPr>
    <p:cSldViewPr snapToGrid="0" snapToObjects="1">
      <p:cViewPr varScale="1">
        <p:scale>
          <a:sx n="90" d="100"/>
          <a:sy n="90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43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4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16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1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97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5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1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79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2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16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0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51CA0-D6A5-F74B-AE1F-949812452289}" type="datetimeFigureOut"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973FC-BE37-1A45-8C9D-DB1747DF7F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3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83112" y="1616927"/>
            <a:ext cx="76497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sz="2400">
                <a:effectLst/>
                <a:latin typeface="Calibri" charset="0"/>
                <a:ea typeface="DengXian" charset="-122"/>
                <a:cs typeface="Arial" charset="0"/>
              </a:rPr>
              <a:t>The Battle of Neighborhoods:</a:t>
            </a:r>
          </a:p>
          <a:p>
            <a:pPr algn="ctr">
              <a:spcAft>
                <a:spcPts val="0"/>
              </a:spcAft>
            </a:pPr>
            <a:r>
              <a:rPr lang="en-US" sz="2400">
                <a:effectLst/>
                <a:latin typeface="Calibri" charset="0"/>
                <a:ea typeface="DengXian" charset="-122"/>
                <a:cs typeface="Arial" charset="0"/>
              </a:rPr>
              <a:t> </a:t>
            </a:r>
          </a:p>
          <a:p>
            <a:pPr algn="ctr">
              <a:spcAft>
                <a:spcPts val="0"/>
              </a:spcAft>
            </a:pPr>
            <a:r>
              <a:rPr lang="en-US" sz="2800" b="1">
                <a:effectLst/>
                <a:latin typeface="Calibri" charset="0"/>
                <a:ea typeface="DengXian" charset="-122"/>
                <a:cs typeface="Arial" charset="0"/>
              </a:rPr>
              <a:t>Analysis of Cuisine Diversity in Istanbul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>
              <a:spcAft>
                <a:spcPts val="0"/>
              </a:spcAft>
            </a:pPr>
            <a:r>
              <a:rPr lang="en-US" sz="2400" b="1">
                <a:effectLst/>
                <a:latin typeface="Calibri" charset="0"/>
                <a:ea typeface="DengXian" charset="-122"/>
                <a:cs typeface="Arial" charset="0"/>
              </a:rPr>
              <a:t> 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>
              <a:spcAft>
                <a:spcPts val="0"/>
              </a:spcAft>
            </a:pPr>
            <a:r>
              <a:rPr lang="en-US" sz="2400">
                <a:effectLst/>
                <a:latin typeface="Calibri" charset="0"/>
                <a:ea typeface="DengXian" charset="-122"/>
                <a:cs typeface="Times New Roman" charset="0"/>
              </a:rPr>
              <a:t>Applied Data Science Capstone Project Report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>
              <a:spcAft>
                <a:spcPts val="0"/>
              </a:spcAft>
            </a:pPr>
            <a:r>
              <a:rPr lang="en-US" sz="2400">
                <a:effectLst/>
                <a:latin typeface="Calibri" charset="0"/>
                <a:ea typeface="DengXian" charset="-122"/>
                <a:cs typeface="Times New Roman" charset="0"/>
              </a:rPr>
              <a:t> 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>
              <a:spcAft>
                <a:spcPts val="0"/>
              </a:spcAft>
            </a:pPr>
            <a:r>
              <a:rPr lang="en-US" sz="2400" b="1">
                <a:effectLst/>
                <a:latin typeface="Calibri" charset="0"/>
                <a:ea typeface="DengXian" charset="-122"/>
                <a:cs typeface="Times New Roman" charset="0"/>
              </a:rPr>
              <a:t>Fuat Akal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>
              <a:spcAft>
                <a:spcPts val="0"/>
              </a:spcAft>
            </a:pPr>
            <a:r>
              <a:rPr lang="en-US" sz="2400" b="1">
                <a:effectLst/>
                <a:latin typeface="Calibri" charset="0"/>
                <a:ea typeface="DengXian" charset="-122"/>
                <a:cs typeface="Times New Roman" charset="0"/>
              </a:rPr>
              <a:t> </a:t>
            </a:r>
            <a:endParaRPr lang="en-US" sz="2400">
              <a:effectLst/>
              <a:latin typeface="Calibri" charset="0"/>
              <a:ea typeface="DengXian" charset="-122"/>
              <a:cs typeface="Arial" charset="0"/>
            </a:endParaRPr>
          </a:p>
          <a:p>
            <a:pPr algn="ctr"/>
            <a:r>
              <a:rPr lang="en-US">
                <a:effectLst/>
                <a:latin typeface="Calibri" charset="0"/>
                <a:ea typeface="DengXian" charset="-122"/>
                <a:cs typeface="Arial" charset="0"/>
              </a:rPr>
              <a:t>February, 2020</a:t>
            </a:r>
            <a:r>
              <a:rPr lang="en-US">
                <a:effectLst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88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Istanbul is the most populous and diverse city in Turkey. </a:t>
            </a:r>
            <a:br>
              <a:rPr lang="en-US"/>
            </a:br>
            <a:endParaRPr lang="en-US"/>
          </a:p>
          <a:p>
            <a:r>
              <a:rPr lang="en-US"/>
              <a:t>It attracts millions of people as residents from several different ethnicities.</a:t>
            </a:r>
            <a:br>
              <a:rPr lang="en-US"/>
            </a:br>
            <a:endParaRPr lang="en-US"/>
          </a:p>
          <a:p>
            <a:r>
              <a:rPr lang="en-US"/>
              <a:t>Food Diversity is an important aspect of mega cities. </a:t>
            </a:r>
            <a:br>
              <a:rPr lang="en-US"/>
            </a:br>
            <a:endParaRPr lang="en-US"/>
          </a:p>
          <a:p>
            <a:r>
              <a:rPr lang="en-US"/>
              <a:t>The objective of this project is to segment districts of Istanbul into major clusters based on their their cuisines</a:t>
            </a:r>
          </a:p>
          <a:p>
            <a:pPr lvl="1"/>
            <a:r>
              <a:rPr lang="en-US"/>
              <a:t>probably to investigate food habits and taste of these clusters. </a:t>
            </a:r>
          </a:p>
        </p:txBody>
      </p:sp>
    </p:spTree>
    <p:extLst>
      <p:ext uri="{BB962C8B-B14F-4D97-AF65-F5344CB8AC3E}">
        <p14:creationId xmlns:p14="http://schemas.microsoft.com/office/powerpoint/2010/main" val="2091498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this project, two main data sources are used. </a:t>
            </a:r>
          </a:p>
          <a:p>
            <a:pPr lvl="1"/>
            <a:r>
              <a:rPr lang="en-US"/>
              <a:t>The first one is a wiki page containing list of districts of Istanbul. </a:t>
            </a:r>
          </a:p>
          <a:p>
            <a:pPr lvl="1"/>
            <a:r>
              <a:rPr lang="en-US"/>
              <a:t>The second one is the Foursquare API to get venues in districts of Istanbul.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22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 partly obtained the data from the Web, which is the list of districts in Istanbul. </a:t>
            </a:r>
          </a:p>
          <a:p>
            <a:r>
              <a:rPr lang="en-US"/>
              <a:t>I was not able to go in to neighborhood detail due to lack of public data. then, i construct a data frame of districts along with their coordinates.</a:t>
            </a:r>
            <a:br>
              <a:rPr lang="en-US"/>
            </a:br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4372509" y="4107172"/>
            <a:ext cx="3332984" cy="178067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8210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Then, i used the Foursquare API to get the list of venues in those districts. The venues I am interested in are about food. Furthermore, I removed general food places like cafes.</a:t>
            </a:r>
            <a:br>
              <a:rPr lang="en-US"/>
            </a:br>
            <a:endParaRPr lang="en-US"/>
          </a:p>
          <a:p>
            <a:r>
              <a:rPr lang="en-US"/>
              <a:t>After that, I marked the food </a:t>
            </a:r>
            <a:br>
              <a:rPr lang="en-US"/>
            </a:br>
            <a:r>
              <a:rPr lang="en-US"/>
              <a:t>venues on the Istanbul map.</a:t>
            </a:r>
            <a:br>
              <a:rPr lang="en-US"/>
            </a:br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516129" y="3074879"/>
            <a:ext cx="6436584" cy="36430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2257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 (cont’d)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Once the places are determined, I used the k-means clustering algorithm. </a:t>
            </a:r>
          </a:p>
          <a:p>
            <a:r>
              <a:rPr lang="en-US"/>
              <a:t>Before that, I tried the elbow method to find the optimum number of clusters, which was 7 in my experiments.</a:t>
            </a:r>
            <a:r>
              <a:rPr lang="en-US">
                <a:effectLst/>
              </a:rPr>
              <a:t> </a:t>
            </a:r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110412" y="3804602"/>
            <a:ext cx="4471988" cy="274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66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 (cont’d)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Finally, I found clusters and marked them on the Istanbul map.</a:t>
            </a:r>
            <a:br>
              <a:rPr lang="en-US"/>
            </a:br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2634932" y="2606992"/>
            <a:ext cx="6551931" cy="39700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8154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 the analysis section, I investigated the clusters separately. After this analysis, it is clearly seen that which districts are enjoying which food.</a:t>
            </a:r>
          </a:p>
          <a:p>
            <a:r>
              <a:rPr lang="en-US"/>
              <a:t>Results have two aspects. </a:t>
            </a:r>
          </a:p>
          <a:p>
            <a:pPr lvl="1"/>
            <a:r>
              <a:rPr lang="en-US"/>
              <a:t>First, we can easily pick a district if we have a specific food preference by using the result of analysis. </a:t>
            </a:r>
          </a:p>
          <a:p>
            <a:pPr lvl="1"/>
            <a:r>
              <a:rPr lang="en-US"/>
              <a:t>Second, the results might give an idea about opportunities  to open a food place. </a:t>
            </a:r>
          </a:p>
        </p:txBody>
      </p:sp>
    </p:spTree>
    <p:extLst>
      <p:ext uri="{BB962C8B-B14F-4D97-AF65-F5344CB8AC3E}">
        <p14:creationId xmlns:p14="http://schemas.microsoft.com/office/powerpoint/2010/main" val="944522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This project really helped me improve especially my data handling skills. Getting and shaping the data was the most challenging part of the project.</a:t>
            </a:r>
            <a:br>
              <a:rPr lang="en-US"/>
            </a:br>
            <a:endParaRPr lang="en-US"/>
          </a:p>
          <a:p>
            <a:r>
              <a:rPr lang="en-US"/>
              <a:t>In addition, I feel happy as I produced some results which may help visitors and/or residents and investors of a mega city.</a:t>
            </a:r>
            <a:br>
              <a:rPr lang="en-US"/>
            </a:br>
            <a:endParaRPr lang="en-US"/>
          </a:p>
          <a:p>
            <a:r>
              <a:rPr lang="en-US"/>
              <a:t>However, I was not able to find detailed information publicly available for Istanbul. I stayed at the district level. That is why I see room in my study to further explore the clusters at the neigborhood level.</a:t>
            </a:r>
            <a:r>
              <a:rPr lang="en-US">
                <a:effectLst/>
              </a:rPr>
              <a:t> 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60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306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DengXian</vt:lpstr>
      <vt:lpstr>Times New Roman</vt:lpstr>
      <vt:lpstr>Arial</vt:lpstr>
      <vt:lpstr>Office Theme</vt:lpstr>
      <vt:lpstr>PowerPoint Presentation</vt:lpstr>
      <vt:lpstr>Problem</vt:lpstr>
      <vt:lpstr>Data Set</vt:lpstr>
      <vt:lpstr>Methodology</vt:lpstr>
      <vt:lpstr>Methodology (cont’d)</vt:lpstr>
      <vt:lpstr>Methodology (cont’d)</vt:lpstr>
      <vt:lpstr>Methodology (cont’d)</vt:lpstr>
      <vt:lpstr>Analysis Results</vt:lpstr>
      <vt:lpstr>Conclusions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2020-02-16T21:33:28Z</dcterms:created>
  <dcterms:modified xsi:type="dcterms:W3CDTF">2020-02-16T21:44:18Z</dcterms:modified>
</cp:coreProperties>
</file>

<file path=docProps/thumbnail.jpeg>
</file>